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43891200" cy="329184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Helvetica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33" clrIdx="0"/>
  <p:cmAuthor id="1" name="Erin Westgate" initials="EW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93A"/>
    <a:srgbClr val="B50A23"/>
    <a:srgbClr val="F8DB5C"/>
    <a:srgbClr val="B90C25"/>
    <a:srgbClr val="9DC4FF"/>
    <a:srgbClr val="8EC6F9"/>
    <a:srgbClr val="80AAF9"/>
    <a:srgbClr val="FF8000"/>
    <a:srgbClr val="293968"/>
    <a:srgbClr val="A25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-624" y="112"/>
      </p:cViewPr>
      <p:guideLst>
        <p:guide orient="horz" pos="717"/>
        <p:guide orient="horz" pos="19632"/>
        <p:guide orient="horz" pos="3729"/>
        <p:guide orient="horz" pos="2129"/>
        <p:guide pos="6376"/>
        <p:guide pos="7210"/>
        <p:guide pos="13124"/>
        <p:guide pos="21030"/>
        <p:guide pos="986"/>
        <p:guide pos="13977"/>
        <p:guide pos="20197"/>
        <p:guide pos="26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estgate:Dropbox:Psychology:Psychology%20Projects%20-%20Chapters,%20Posters,%20etc:SPSP%202015:Bubble%20chart%20mixed%20dichotomo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 dirty="0" smtClean="0"/>
              <a:t>Frequency of Internal Thought Categories</a:t>
            </a:r>
            <a:endParaRPr lang="en-US" sz="4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5653996834954"/>
          <c:y val="0.0981132075471698"/>
          <c:w val="0.553757816118573"/>
          <c:h val="0.852578071608973"/>
        </c:manualLayout>
      </c:layout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B5293A"/>
              </a:solidFill>
            </c:spPr>
          </c:dPt>
          <c:dPt>
            <c:idx val="1"/>
            <c:bubble3D val="0"/>
            <c:spPr>
              <a:solidFill>
                <a:srgbClr val="F8DB5C"/>
              </a:solidFill>
            </c:spPr>
          </c:dPt>
          <c:dPt>
            <c:idx val="2"/>
            <c:bubble3D val="0"/>
            <c:spPr>
              <a:solidFill>
                <a:srgbClr val="80AAF9"/>
              </a:solidFill>
            </c:spPr>
          </c:dPt>
          <c:dPt>
            <c:idx val="3"/>
            <c:bubble3D val="0"/>
            <c:spPr>
              <a:solidFill>
                <a:srgbClr val="80AAF9"/>
              </a:solidFill>
            </c:spPr>
          </c:dPt>
          <c:dPt>
            <c:idx val="4"/>
            <c:bubble3D val="0"/>
            <c:spPr>
              <a:solidFill>
                <a:srgbClr val="80AAF9"/>
              </a:solidFill>
            </c:spPr>
          </c:dPt>
          <c:dPt>
            <c:idx val="5"/>
            <c:bubble3D val="0"/>
            <c:spPr>
              <a:solidFill>
                <a:srgbClr val="80AAF9"/>
              </a:solidFill>
            </c:spPr>
          </c:dPt>
          <c:dPt>
            <c:idx val="6"/>
            <c:bubble3D val="0"/>
            <c:spPr>
              <a:solidFill>
                <a:srgbClr val="80AAF9"/>
              </a:solidFill>
            </c:spPr>
          </c:dPt>
          <c:dPt>
            <c:idx val="7"/>
            <c:bubble3D val="0"/>
            <c:spPr>
              <a:solidFill>
                <a:srgbClr val="80AAF9"/>
              </a:solidFill>
            </c:spPr>
          </c:dPt>
          <c:dPt>
            <c:idx val="8"/>
            <c:bubble3D val="0"/>
            <c:spPr>
              <a:solidFill>
                <a:srgbClr val="B3672D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Intended</a:t>
                    </a:r>
                  </a:p>
                  <a:p>
                    <a:r>
                      <a:rPr lang="en-US" sz="2800" b="1" dirty="0" smtClean="0"/>
                      <a:t> </a:t>
                    </a:r>
                    <a:r>
                      <a:rPr lang="en-US" sz="2800" b="1" dirty="0"/>
                      <a:t>Desired (Intentional Reverie)
</a:t>
                    </a:r>
                    <a:r>
                      <a:rPr lang="en-US" sz="2800" b="1" dirty="0" smtClean="0"/>
                      <a:t>7.9%</a:t>
                    </a:r>
                    <a:endParaRPr lang="en-US" sz="28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360993708507025"/>
                  <c:y val="0.0756497548655475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latin typeface="Helvetica"/>
                        <a:cs typeface="Helvetica"/>
                      </a:defRPr>
                    </a:pPr>
                    <a:r>
                      <a:rPr lang="en-US" sz="2800" b="1" dirty="0" smtClean="0"/>
                      <a:t>Spontaneous </a:t>
                    </a:r>
                  </a:p>
                  <a:p>
                    <a:pPr>
                      <a:defRPr sz="2800" b="1">
                        <a:latin typeface="Helvetica"/>
                        <a:cs typeface="Helvetica"/>
                      </a:defRPr>
                    </a:pPr>
                    <a:r>
                      <a:rPr lang="en-US" sz="2800" b="1" dirty="0" smtClean="0"/>
                      <a:t>Desired </a:t>
                    </a:r>
                  </a:p>
                  <a:p>
                    <a:pPr>
                      <a:defRPr sz="2800" b="1">
                        <a:latin typeface="Helvetica"/>
                        <a:cs typeface="Helvetica"/>
                      </a:defRPr>
                    </a:pPr>
                    <a:r>
                      <a:rPr lang="en-US" sz="2800" b="1" dirty="0" smtClean="0"/>
                      <a:t>(Spontaneous</a:t>
                    </a:r>
                  </a:p>
                  <a:p>
                    <a:pPr>
                      <a:defRPr sz="2800" b="1">
                        <a:latin typeface="Helvetica"/>
                        <a:cs typeface="Helvetica"/>
                      </a:defRPr>
                    </a:pPr>
                    <a:r>
                      <a:rPr lang="en-US" sz="2800" b="1" dirty="0" smtClean="0"/>
                      <a:t> Reverie)
6.6%</a:t>
                    </a:r>
                    <a:endParaRPr lang="en-US" sz="2800" b="1" dirty="0"/>
                  </a:p>
                </c:rich>
              </c:tx>
              <c:numFmt formatCode="#,##0.00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495366390012059"/>
                  <c:y val="0.019251880031849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Helvetica"/>
                        <a:cs typeface="Helvetica"/>
                      </a:rPr>
                      <a:t>Intended Undesired</a:t>
                    </a:r>
                  </a:p>
                  <a:p>
                    <a:r>
                      <a:rPr lang="en-US" sz="2000" dirty="0">
                        <a:latin typeface="Helvetica"/>
                        <a:cs typeface="Helvetica"/>
                      </a:rPr>
                      <a:t> (Self-examination)
</a:t>
                    </a:r>
                    <a:r>
                      <a:rPr lang="en-US" sz="2000" dirty="0" smtClean="0">
                        <a:latin typeface="Helvetica"/>
                        <a:cs typeface="Helvetica"/>
                      </a:rPr>
                      <a:t>4.9%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dirty="0">
                        <a:latin typeface="Helvetica"/>
                        <a:cs typeface="Helvetica"/>
                      </a:rPr>
                      <a:t>Spontaneous Undesired </a:t>
                    </a:r>
                  </a:p>
                  <a:p>
                    <a:r>
                      <a:rPr lang="en-US" sz="2000" dirty="0">
                        <a:latin typeface="Helvetica"/>
                        <a:cs typeface="Helvetica"/>
                      </a:rPr>
                      <a:t>(Thought Intrusions)
</a:t>
                    </a:r>
                    <a:r>
                      <a:rPr lang="en-US" sz="2000" dirty="0" smtClean="0">
                        <a:latin typeface="Helvetica"/>
                        <a:cs typeface="Helvetica"/>
                      </a:rPr>
                      <a:t>3.5%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0100739153929288"/>
                  <c:y val="-0.0068758728272173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Intended Desired </a:t>
                    </a:r>
                    <a:endParaRPr lang="en-US" dirty="0" smtClean="0"/>
                  </a:p>
                  <a:p>
                    <a:r>
                      <a:rPr lang="en-US" dirty="0" smtClean="0"/>
                      <a:t>(</a:t>
                    </a:r>
                    <a:r>
                      <a:rPr lang="en-US" dirty="0"/>
                      <a:t>Intentional Mind-wandering)
</a:t>
                    </a:r>
                    <a:r>
                      <a:rPr lang="en-US" dirty="0" smtClean="0"/>
                      <a:t>5.9%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0232777761695228"/>
                  <c:y val="0.00867627395632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Intended Undesired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(Intentional Mind-wandering)
</a:t>
                    </a:r>
                    <a:r>
                      <a:rPr lang="en-US" dirty="0" smtClean="0"/>
                      <a:t>2.7%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0261938710363907"/>
                  <c:y val="0.02607608599486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Spontaneous Desired (Spontaneous Mind-wandering)
</a:t>
                    </a:r>
                    <a:r>
                      <a:rPr lang="en-US" dirty="0" smtClean="0"/>
                      <a:t>1.5%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Spontaneous Undesired (Spontaneous Mind-wandering)
</a:t>
                    </a:r>
                    <a:r>
                      <a:rPr lang="en-US" smtClean="0"/>
                      <a:t>.8%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9547417786012"/>
                  <c:y val="-0.18577157926014"/>
                </c:manualLayout>
              </c:layout>
              <c:tx>
                <c:rich>
                  <a:bodyPr/>
                  <a:lstStyle/>
                  <a:p>
                    <a:pPr>
                      <a:defRPr sz="2800">
                        <a:latin typeface="Helvetica"/>
                        <a:cs typeface="Helvetica"/>
                      </a:defRPr>
                    </a:pPr>
                    <a:r>
                      <a:rPr lang="en-US" sz="3600" dirty="0">
                        <a:latin typeface="Helvetica"/>
                        <a:cs typeface="Helvetica"/>
                      </a:rPr>
                      <a:t>External Thought Categories
66%</a:t>
                    </a:r>
                    <a:endParaRPr lang="en-US" sz="3600" dirty="0"/>
                  </a:p>
                </c:rich>
              </c:tx>
              <c:numFmt formatCode="#,##0.00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2000">
                    <a:latin typeface="Helvetica"/>
                    <a:cs typeface="Helvetica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'Mood (2)'!$A$3:$A$11</c:f>
              <c:strCache>
                <c:ptCount val="9"/>
                <c:pt idx="0">
                  <c:v>Intended Desired (Intentional Reverie)</c:v>
                </c:pt>
                <c:pt idx="1">
                  <c:v>Spontaneous Desired (Spontaneous Reverie)</c:v>
                </c:pt>
                <c:pt idx="2">
                  <c:v>Intended Undesired (Self-examination)</c:v>
                </c:pt>
                <c:pt idx="3">
                  <c:v>Spontaneous Undesired (Thought Intrusions)</c:v>
                </c:pt>
                <c:pt idx="4">
                  <c:v>Intended Desired (Intentional Mind-wandering)</c:v>
                </c:pt>
                <c:pt idx="5">
                  <c:v>Intended Undesired (Intentional Mind-wandering)</c:v>
                </c:pt>
                <c:pt idx="6">
                  <c:v>Spontaneous Desired (Spontaneous Mind-wandering)</c:v>
                </c:pt>
                <c:pt idx="7">
                  <c:v>Spontaneous Undesired (Spontaneous Mind-wandering)</c:v>
                </c:pt>
                <c:pt idx="8">
                  <c:v>External Thought Categories</c:v>
                </c:pt>
              </c:strCache>
            </c:strRef>
          </c:cat>
          <c:val>
            <c:numRef>
              <c:f>'Mood (2)'!$B$3:$B$11</c:f>
              <c:numCache>
                <c:formatCode>General</c:formatCode>
                <c:ptCount val="9"/>
                <c:pt idx="0">
                  <c:v>7.9</c:v>
                </c:pt>
                <c:pt idx="1">
                  <c:v>6.57</c:v>
                </c:pt>
                <c:pt idx="2">
                  <c:v>4.9</c:v>
                </c:pt>
                <c:pt idx="3">
                  <c:v>3.5</c:v>
                </c:pt>
                <c:pt idx="4">
                  <c:v>5.9</c:v>
                </c:pt>
                <c:pt idx="5">
                  <c:v>2.7</c:v>
                </c:pt>
                <c:pt idx="6">
                  <c:v>1.5</c:v>
                </c:pt>
                <c:pt idx="7">
                  <c:v>0.8</c:v>
                </c:pt>
                <c:pt idx="8">
                  <c:v>66.0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479" cy="465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7749" tIns="8874" rIns="17749" bIns="887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67" y="0"/>
            <a:ext cx="3043140" cy="465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7749" tIns="8874" rIns="17749" bIns="88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fld id="{28C0D9D3-57BA-4AC5-B7F6-E52F2D5EF72C}" type="datetime1">
              <a:rPr lang="en-US"/>
              <a:pPr/>
              <a:t>2/19/15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144"/>
            <a:ext cx="3043479" cy="4652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7749" tIns="8874" rIns="17749" bIns="887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67" y="8842144"/>
            <a:ext cx="3043140" cy="4652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7749" tIns="8874" rIns="17749" bIns="88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fld id="{3680473D-D5EC-4C05-AABE-EE541F6B01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5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479" cy="465513"/>
          </a:xfrm>
          <a:prstGeom prst="rect">
            <a:avLst/>
          </a:prstGeom>
        </p:spPr>
        <p:txBody>
          <a:bodyPr vert="horz" wrap="square" lIns="17749" tIns="8874" rIns="17749" bIns="8874" numCol="1" anchor="t" anchorCtr="0" compatLnSpc="1">
            <a:prstTxWarp prst="textNoShape">
              <a:avLst/>
            </a:prstTxWarp>
          </a:bodyPr>
          <a:lstStyle>
            <a:lvl1pPr>
              <a:defRPr sz="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67" y="0"/>
            <a:ext cx="3043140" cy="465513"/>
          </a:xfrm>
          <a:prstGeom prst="rect">
            <a:avLst/>
          </a:prstGeom>
        </p:spPr>
        <p:txBody>
          <a:bodyPr vert="horz" wrap="square" lIns="17749" tIns="8874" rIns="17749" bIns="8874" numCol="1" anchor="t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fld id="{5BA22567-6576-4E74-B6D7-FFB8F568C23F}" type="datetime1">
              <a:rPr lang="en-US"/>
              <a:pPr/>
              <a:t>2/19/15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17749" tIns="8874" rIns="17749" bIns="887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446" y="4421938"/>
            <a:ext cx="5618209" cy="4189037"/>
          </a:xfrm>
          <a:prstGeom prst="rect">
            <a:avLst/>
          </a:prstGeom>
        </p:spPr>
        <p:txBody>
          <a:bodyPr vert="horz" wrap="square" lIns="17749" tIns="8874" rIns="17749" bIns="887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144"/>
            <a:ext cx="3043479" cy="465224"/>
          </a:xfrm>
          <a:prstGeom prst="rect">
            <a:avLst/>
          </a:prstGeom>
        </p:spPr>
        <p:txBody>
          <a:bodyPr vert="horz" wrap="square" lIns="17749" tIns="8874" rIns="17749" bIns="8874" numCol="1" anchor="b" anchorCtr="0" compatLnSpc="1">
            <a:prstTxWarp prst="textNoShape">
              <a:avLst/>
            </a:prstTxWarp>
          </a:bodyPr>
          <a:lstStyle>
            <a:lvl1pPr>
              <a:defRPr sz="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67" y="8842144"/>
            <a:ext cx="3043140" cy="465224"/>
          </a:xfrm>
          <a:prstGeom prst="rect">
            <a:avLst/>
          </a:prstGeom>
        </p:spPr>
        <p:txBody>
          <a:bodyPr vert="horz" wrap="square" lIns="17749" tIns="8874" rIns="17749" bIns="8874" numCol="1" anchor="b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fld id="{74BCD518-DE59-4EF9-AFE2-50E54C0A6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10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</a:rPr>
              <a:t>This poster template is from http://www.swarthmore.edu/NatSci/cpurrin1/posteradvice.htm.  It is free, free, free for non-commercial use.  If you really like it, I</a:t>
            </a:r>
            <a:r>
              <a:rPr lang="ja-JP" altLang="en-US" smtClean="0">
                <a:solidFill>
                  <a:srgbClr val="FF0000"/>
                </a:solidFill>
              </a:rPr>
              <a:t>’</a:t>
            </a:r>
            <a:r>
              <a:rPr lang="en-US" altLang="ja-JP" smtClean="0">
                <a:solidFill>
                  <a:srgbClr val="FF0000"/>
                </a:solidFill>
              </a:rPr>
              <a:t>m always thrilled to get postcards from wherever you happen to be presenting your poster. -- Colin Purrington, Department of Biology, Swarthmore College, Swarthmore, PA 19081, USA. cpurrin1@swarthmore.edu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978267" y="8842144"/>
            <a:ext cx="3043140" cy="46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749" tIns="8874" rIns="17749" bIns="8874" anchor="b"/>
          <a:lstStyle>
            <a:lvl1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r" eaLnBrk="1" hangingPunct="1"/>
            <a:fld id="{60550735-0EBB-42F7-8DE2-6BF6CB381EBF}" type="slidenum">
              <a:rPr lang="en-US" sz="200"/>
              <a:pPr algn="r" eaLnBrk="1" hangingPunct="1"/>
              <a:t>1</a:t>
            </a:fld>
            <a:endParaRPr lang="en-US" sz="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570" y="10226675"/>
            <a:ext cx="37308064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136" y="18653126"/>
            <a:ext cx="30724929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78EB7-A102-48F9-A7C3-6EB0E466B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8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9E360-7F0F-4893-9F13-017D91F14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6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298" y="2925764"/>
            <a:ext cx="9326336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568" y="2925764"/>
            <a:ext cx="27851100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875C6-8ED5-4BA6-A5A5-B8CE385ABA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6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B399-E43F-4BFB-9772-24B6C015AE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40"/>
            <a:ext cx="37308064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9"/>
            <a:ext cx="37308064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899DB-47B7-4F87-A0FD-030DC25085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7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572" y="9510715"/>
            <a:ext cx="18588717" cy="1975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0914" y="9510715"/>
            <a:ext cx="18588718" cy="1975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5A6D2-0918-426A-8691-97F600FDB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0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4" y="1317625"/>
            <a:ext cx="39501536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833" y="7369177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833" y="10439402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664" y="7369177"/>
            <a:ext cx="19399704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664" y="10439402"/>
            <a:ext cx="19399704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D16D8-043F-44EF-AC2F-C6966E2FB6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8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22C9D-67BA-4668-B975-96020E07E9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51716-1F81-43C9-8D95-721EAA26F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9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3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968" y="1311276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833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2E49A-A9AD-47D8-942C-9378FE3096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6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437" y="23042564"/>
            <a:ext cx="26335264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437" y="2941640"/>
            <a:ext cx="26335264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437" y="25763540"/>
            <a:ext cx="26335264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FBD6B-8AC4-4ADF-92BB-9080BBCA6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1569" y="2926080"/>
            <a:ext cx="3730806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1569" y="9511394"/>
            <a:ext cx="37308064" cy="1974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1568" y="29992320"/>
            <a:ext cx="9144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>
              <a:defRPr sz="6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33" y="29992320"/>
            <a:ext cx="13898336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ctr">
              <a:defRPr sz="6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633" y="29992320"/>
            <a:ext cx="9144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r">
              <a:defRPr sz="6200">
                <a:latin typeface="Times New Roman" charset="0"/>
              </a:defRPr>
            </a:lvl1pPr>
          </a:lstStyle>
          <a:p>
            <a:fld id="{22C06F91-BF70-4935-B5CC-168FA1274D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  <a:ea typeface="MS PGothic" pitchFamily="34" charset="-128"/>
          <a:cs typeface="MS PGothic" charset="0"/>
        </a:defRPr>
      </a:lvl2pPr>
      <a:lvl3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  <a:ea typeface="MS PGothic" pitchFamily="34" charset="-128"/>
          <a:cs typeface="MS PGothic" charset="0"/>
        </a:defRPr>
      </a:lvl3pPr>
      <a:lvl4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  <a:ea typeface="MS PGothic" pitchFamily="34" charset="-128"/>
          <a:cs typeface="MS PGothic" charset="0"/>
        </a:defRPr>
      </a:lvl4pPr>
      <a:lvl5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  <a:ea typeface="MS PGothic" pitchFamily="34" charset="-128"/>
          <a:cs typeface="MS PGothic" charset="0"/>
        </a:defRPr>
      </a:lvl5pPr>
      <a:lvl6pPr marL="4572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6pPr>
      <a:lvl7pPr marL="9144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7pPr>
      <a:lvl8pPr marL="13716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8pPr>
      <a:lvl9pPr marL="18288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9pPr>
    </p:titleStyle>
    <p:bodyStyle>
      <a:lvl1pPr marL="1528763" indent="-1528763" algn="l" defTabSz="4075113" rtl="0" eaLnBrk="0" fontAlgn="base" hangingPunct="0">
        <a:spcBef>
          <a:spcPct val="20000"/>
        </a:spcBef>
        <a:spcAft>
          <a:spcPct val="0"/>
        </a:spcAft>
        <a:buChar char="•"/>
        <a:defRPr sz="143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3311525" indent="-1273175" algn="l" defTabSz="4075113" rtl="0" eaLnBrk="0" fontAlgn="base" hangingPunct="0">
        <a:spcBef>
          <a:spcPct val="20000"/>
        </a:spcBef>
        <a:spcAft>
          <a:spcPct val="0"/>
        </a:spcAft>
        <a:buChar char="–"/>
        <a:defRPr sz="125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5094288" indent="-1019175" algn="l" defTabSz="4075113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7132638" indent="-1019175" algn="l" defTabSz="4075113" rtl="0" eaLnBrk="0" fontAlgn="base" hangingPunct="0">
        <a:spcBef>
          <a:spcPct val="20000"/>
        </a:spcBef>
        <a:spcAft>
          <a:spcPct val="0"/>
        </a:spcAft>
        <a:buChar char="–"/>
        <a:defRPr sz="89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9169400" indent="-1017588" algn="l" defTabSz="4075113" rtl="0" eaLnBrk="0" fontAlgn="base" hangingPunct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96266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6pPr>
      <a:lvl7pPr marL="100838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7pPr>
      <a:lvl8pPr marL="105410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8pPr>
      <a:lvl9pPr marL="109982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g"/><Relationship Id="rId12" Type="http://schemas.openxmlformats.org/officeDocument/2006/relationships/image" Target="../media/image5.jpg"/><Relationship Id="rId1" Type="http://schemas.openxmlformats.org/officeDocument/2006/relationships/themeOverride" Target="../theme/themeOverride1.xml"/><Relationship Id="rId2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.png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2.png"/><Relationship Id="rId9" Type="http://schemas.openxmlformats.org/officeDocument/2006/relationships/chart" Target="../charts/chart1.xml"/><Relationship Id="rId10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067153"/>
              </p:ext>
            </p:extLst>
          </p:nvPr>
        </p:nvGraphicFramePr>
        <p:xfrm>
          <a:off x="11328400" y="21627638"/>
          <a:ext cx="11706224" cy="11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5" imgW="6083300" imgH="5867400" progId="Word.Document.12">
                  <p:embed/>
                </p:oleObj>
              </mc:Choice>
              <mc:Fallback>
                <p:oleObj name="Document" r:id="rId5" imgW="6083300" imgH="586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28400" y="21627638"/>
                        <a:ext cx="11706224" cy="11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5" name="Rectangle 74"/>
          <p:cNvSpPr>
            <a:spLocks noChangeArrowheads="1"/>
          </p:cNvSpPr>
          <p:nvPr/>
        </p:nvSpPr>
        <p:spPr bwMode="auto">
          <a:xfrm>
            <a:off x="21892535" y="22402800"/>
            <a:ext cx="10184928" cy="10160000"/>
          </a:xfrm>
          <a:prstGeom prst="rect">
            <a:avLst/>
          </a:prstGeom>
          <a:noFill/>
          <a:ln w="63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039352"/>
              </p:ext>
            </p:extLst>
          </p:nvPr>
        </p:nvGraphicFramePr>
        <p:xfrm>
          <a:off x="33192545" y="9099552"/>
          <a:ext cx="11917857" cy="856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7" imgW="5638800" imgH="4051300" progId="Word.Document.12">
                  <p:embed/>
                </p:oleObj>
              </mc:Choice>
              <mc:Fallback>
                <p:oleObj name="Document" r:id="rId7" imgW="5638800" imgH="405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92545" y="9099552"/>
                        <a:ext cx="11917857" cy="8562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0" y="19176724"/>
            <a:ext cx="11176000" cy="23624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914400" tIns="457200" rIns="914400" bIns="914400"/>
          <a:lstStyle>
            <a:lvl1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2800" b="1" dirty="0" smtClean="0">
                <a:latin typeface="Times New Roman" charset="0"/>
              </a:rPr>
              <a:t>Participants</a:t>
            </a:r>
            <a:endParaRPr lang="en-US" sz="2800" b="1" dirty="0">
              <a:latin typeface="Times New Roman" charset="0"/>
            </a:endParaRPr>
          </a:p>
          <a:p>
            <a:pPr eaLnBrk="1" hangingPunct="1">
              <a:spcBef>
                <a:spcPct val="10000"/>
              </a:spcBef>
              <a:buFont typeface="Arial"/>
              <a:buChar char="•"/>
            </a:pPr>
            <a:r>
              <a:rPr lang="en-US" sz="2800" b="1" dirty="0">
                <a:latin typeface="Times New Roman" charset="0"/>
              </a:rPr>
              <a:t> </a:t>
            </a:r>
            <a:r>
              <a:rPr lang="en-US" sz="2800" b="1" dirty="0" smtClean="0">
                <a:latin typeface="Times New Roman" charset="0"/>
              </a:rPr>
              <a:t>  </a:t>
            </a:r>
            <a:r>
              <a:rPr lang="en-US" sz="2800" dirty="0" smtClean="0">
                <a:latin typeface="Times New Roman" charset="0"/>
              </a:rPr>
              <a:t>171 undergraduates (119 female, 50 male, 2  declined to</a:t>
            </a:r>
          </a:p>
          <a:p>
            <a:pPr eaLnBrk="1" hangingPunct="1">
              <a:spcBef>
                <a:spcPct val="10000"/>
              </a:spcBef>
            </a:pPr>
            <a:r>
              <a:rPr lang="en-US" sz="2800" dirty="0" smtClean="0">
                <a:latin typeface="Times New Roman" charset="0"/>
              </a:rPr>
              <a:t>     answer)</a:t>
            </a:r>
          </a:p>
          <a:p>
            <a:pPr eaLnBrk="1" hangingPunct="1">
              <a:spcBef>
                <a:spcPct val="10000"/>
              </a:spcBef>
              <a:buFont typeface="Arial"/>
              <a:buChar char="•"/>
            </a:pPr>
            <a:r>
              <a:rPr lang="en-US" sz="2800" dirty="0" smtClean="0">
                <a:latin typeface="Times New Roman" charset="0"/>
              </a:rPr>
              <a:t>    Ages 18-22(Mean age = 18.83, </a:t>
            </a:r>
            <a:r>
              <a:rPr lang="en-US" sz="2800" i="1" dirty="0" smtClean="0">
                <a:latin typeface="Times New Roman" charset="0"/>
              </a:rPr>
              <a:t>SD </a:t>
            </a:r>
            <a:r>
              <a:rPr lang="en-US" sz="2800" dirty="0" smtClean="0">
                <a:latin typeface="Times New Roman" charset="0"/>
              </a:rPr>
              <a:t>= 1.09).</a:t>
            </a:r>
            <a:endParaRPr lang="en-US" sz="2800" b="1" dirty="0" smtClean="0">
              <a:latin typeface="Times New Roman" charset="0"/>
            </a:endParaRPr>
          </a:p>
          <a:p>
            <a:pPr eaLnBrk="1" hangingPunct="1">
              <a:spcBef>
                <a:spcPct val="10000"/>
              </a:spcBef>
            </a:pPr>
            <a:endParaRPr lang="en-US" sz="2800" b="1" dirty="0" smtClean="0">
              <a:latin typeface="Times New Roman" charset="0"/>
            </a:endParaRP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endParaRPr lang="en-US" sz="2800" dirty="0" smtClean="0">
              <a:latin typeface="Times New Roman" charset="0"/>
            </a:endParaRP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endParaRPr lang="en-US" sz="2800" i="1" dirty="0" smtClean="0">
              <a:latin typeface="Times New Roman" charset="0"/>
            </a:endParaRP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endParaRPr lang="en-US" sz="2800" i="1" dirty="0" smtClean="0">
              <a:latin typeface="Times New Roman" charset="0"/>
            </a:endParaRPr>
          </a:p>
          <a:p>
            <a:pPr eaLnBrk="1" hangingPunct="1">
              <a:spcBef>
                <a:spcPct val="10000"/>
              </a:spcBef>
              <a:buFont typeface="Arial" charset="0"/>
              <a:buNone/>
            </a:pPr>
            <a:r>
              <a:rPr lang="en-US" sz="2800" i="1" dirty="0" smtClean="0">
                <a:latin typeface="Times New Roman" charset="0"/>
              </a:rPr>
              <a:t> </a:t>
            </a:r>
          </a:p>
          <a:p>
            <a:pPr eaLnBrk="1" hangingPunct="1">
              <a:spcBef>
                <a:spcPct val="10000"/>
              </a:spcBef>
              <a:spcAft>
                <a:spcPts val="600"/>
              </a:spcAft>
            </a:pPr>
            <a:endParaRPr lang="en-US" sz="2800" i="1" dirty="0">
              <a:latin typeface="Times New Roman" charset="0"/>
            </a:endParaRP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32375358" y="19842806"/>
            <a:ext cx="11515842" cy="8909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914400" tIns="457200" rIns="914400" bIns="914400"/>
          <a:lstStyle>
            <a:lvl1pPr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1257300" indent="-51435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+mn-lt"/>
              </a:rPr>
              <a:t>Conclusions</a:t>
            </a:r>
            <a:endParaRPr lang="en-US" sz="2800" dirty="0" smtClean="0">
              <a:latin typeface="+mn-lt"/>
            </a:endParaRPr>
          </a:p>
          <a:p>
            <a:pPr marL="742950" lvl="1" indent="0" eaLnBrk="1" hangingPunct="1">
              <a:spcBef>
                <a:spcPct val="10000"/>
              </a:spcBef>
              <a:spcAft>
                <a:spcPts val="600"/>
              </a:spcAft>
            </a:pPr>
            <a:r>
              <a:rPr lang="en-US" sz="2800" i="1" dirty="0" smtClean="0">
                <a:latin typeface="+mj-lt"/>
              </a:rPr>
              <a:t>Frequency</a:t>
            </a:r>
          </a:p>
          <a:p>
            <a:pPr lvl="1" eaLnBrk="1" hangingPunct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+mj-lt"/>
              </a:rPr>
              <a:t>Overall, intentional reverie was reported but appears to be infrequent (7.9%). A minority of students (29%) reported no instances of intentional reverie. </a:t>
            </a:r>
            <a:endParaRPr lang="en-US" sz="2800" dirty="0">
              <a:latin typeface="+mj-lt"/>
            </a:endParaRPr>
          </a:p>
          <a:p>
            <a:pPr marL="742950" lvl="1" indent="0" eaLnBrk="1" hangingPunct="1">
              <a:spcBef>
                <a:spcPct val="10000"/>
              </a:spcBef>
              <a:spcAft>
                <a:spcPts val="600"/>
              </a:spcAft>
            </a:pPr>
            <a:r>
              <a:rPr lang="en-US" sz="2800" i="1" dirty="0" smtClean="0">
                <a:latin typeface="+mj-lt"/>
              </a:rPr>
              <a:t>Mood and Valence</a:t>
            </a:r>
          </a:p>
          <a:p>
            <a:pPr lvl="1" eaLnBrk="1" hangingPunct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+mj-lt"/>
              </a:rPr>
              <a:t>Intentional reverie was mildly positive in valence (M = 4.72, 95% CI: 4.59, 4.85 ). </a:t>
            </a:r>
          </a:p>
          <a:p>
            <a:pPr lvl="1" eaLnBrk="1" hangingPunct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+mj-lt"/>
              </a:rPr>
              <a:t>Intentional reverie was associated with mildly positive moods </a:t>
            </a:r>
            <a:r>
              <a:rPr lang="en-US" sz="2800" dirty="0" smtClean="0">
                <a:latin typeface="+mj-lt"/>
              </a:rPr>
              <a:t>, but spontaneous reverie was even more enjoyable</a:t>
            </a:r>
            <a:endParaRPr lang="en-US" sz="2800" dirty="0" smtClean="0">
              <a:latin typeface="+mj-lt"/>
            </a:endParaRPr>
          </a:p>
          <a:p>
            <a:pPr marL="742950" lvl="1" indent="0" eaLnBrk="1" hangingPunct="1">
              <a:spcBef>
                <a:spcPct val="10000"/>
              </a:spcBef>
              <a:spcAft>
                <a:spcPts val="600"/>
              </a:spcAft>
            </a:pPr>
            <a:r>
              <a:rPr lang="en-US" sz="2800" i="1" dirty="0" smtClean="0">
                <a:latin typeface="+mj-lt"/>
              </a:rPr>
              <a:t>Thought Settings</a:t>
            </a:r>
          </a:p>
          <a:p>
            <a:pPr lvl="1" eaLnBrk="1" hangingPunct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+mj-lt"/>
              </a:rPr>
              <a:t>Intentional reverie was most common during personal grooming, shopping, playing sports, outdoor recreation, religious services, and during transit .</a:t>
            </a:r>
          </a:p>
          <a:p>
            <a:pPr lvl="1" eaLnBrk="1" hangingPunct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endParaRPr lang="en-US" sz="2800" dirty="0">
              <a:latin typeface="+mj-lt"/>
            </a:endParaRPr>
          </a:p>
          <a:p>
            <a:pPr marL="742950" lvl="1" indent="0" eaLnBrk="1" hangingPunct="1">
              <a:spcBef>
                <a:spcPct val="10000"/>
              </a:spcBef>
              <a:spcAft>
                <a:spcPts val="600"/>
              </a:spcAft>
            </a:pPr>
            <a:r>
              <a:rPr lang="en-US" sz="2800" dirty="0" smtClean="0">
                <a:latin typeface="+mj-lt"/>
              </a:rPr>
              <a:t>Although intentional reverie does occur, it appears to be </a:t>
            </a:r>
            <a:r>
              <a:rPr lang="en-US" sz="2800" dirty="0" err="1" smtClean="0">
                <a:latin typeface="+mj-lt"/>
              </a:rPr>
              <a:t>infreuqent</a:t>
            </a:r>
            <a:r>
              <a:rPr lang="en-US" sz="2800" dirty="0" smtClean="0">
                <a:latin typeface="+mj-lt"/>
              </a:rPr>
              <a:t> and less enjoyable than spontaneous reverie. It may be particularly challenging to initiate and sustain thoughts with the goal of entertaining yourself with your own mind.  </a:t>
            </a:r>
          </a:p>
          <a:p>
            <a:pPr marL="742950" lvl="1" indent="0" eaLnBrk="1" hangingPunct="1">
              <a:spcBef>
                <a:spcPct val="10000"/>
              </a:spcBef>
              <a:spcAft>
                <a:spcPts val="600"/>
              </a:spcAft>
            </a:pPr>
            <a:endParaRPr lang="en-US" sz="2800" dirty="0" smtClean="0">
              <a:latin typeface="+mj-lt"/>
            </a:endParaRPr>
          </a:p>
          <a:p>
            <a:pPr lvl="1" eaLnBrk="1" hangingPunct="1">
              <a:spcBef>
                <a:spcPct val="10000"/>
              </a:spcBef>
            </a:pPr>
            <a:endParaRPr lang="en-US" sz="2800" dirty="0" smtClean="0">
              <a:latin typeface="Times New Roman" charset="0"/>
            </a:endParaRPr>
          </a:p>
          <a:p>
            <a:pPr lvl="1" eaLnBrk="1" hangingPunct="1">
              <a:spcBef>
                <a:spcPct val="10000"/>
              </a:spcBef>
              <a:buFont typeface="Times New Roman" charset="0"/>
              <a:buAutoNum type="arabicPeriod"/>
            </a:pPr>
            <a:endParaRPr lang="en-US" sz="2800" i="1" dirty="0">
              <a:latin typeface="Times New Roman" charset="0"/>
            </a:endParaRPr>
          </a:p>
        </p:txBody>
      </p:sp>
      <p:sp>
        <p:nvSpPr>
          <p:cNvPr id="18526" name="Rectangle 94"/>
          <p:cNvSpPr>
            <a:spLocks noChangeArrowheads="1"/>
          </p:cNvSpPr>
          <p:nvPr/>
        </p:nvSpPr>
        <p:spPr bwMode="auto">
          <a:xfrm>
            <a:off x="0" y="1"/>
            <a:ext cx="43891200" cy="4416073"/>
          </a:xfrm>
          <a:prstGeom prst="rect">
            <a:avLst/>
          </a:prstGeom>
          <a:solidFill>
            <a:srgbClr val="29396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2" y="4416073"/>
            <a:ext cx="43891200" cy="2257862"/>
          </a:xfrm>
          <a:prstGeom prst="rect">
            <a:avLst/>
          </a:prstGeom>
          <a:solidFill>
            <a:srgbClr val="A25220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" y="6843418"/>
            <a:ext cx="10289778" cy="926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914400" tIns="457200" rIns="914400" bIns="914400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1257300" indent="-5143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smtClean="0">
                <a:latin typeface="+mn-lt"/>
              </a:rPr>
              <a:t>Do People Enjoy Thinking?</a:t>
            </a:r>
            <a:endParaRPr lang="en-US" sz="4800" b="1" dirty="0">
              <a:latin typeface="+mn-lt"/>
            </a:endParaRPr>
          </a:p>
          <a:p>
            <a:pPr eaLnBrk="1" hangingPunct="1">
              <a:spcBef>
                <a:spcPct val="10000"/>
              </a:spcBef>
            </a:pPr>
            <a:r>
              <a:rPr lang="en-US" sz="2800" dirty="0">
                <a:latin typeface="Times New Roman" charset="0"/>
              </a:rPr>
              <a:t>		</a:t>
            </a:r>
            <a:endParaRPr lang="en-US" sz="2800" dirty="0" smtClean="0">
              <a:latin typeface="+mj-lt"/>
            </a:endParaRP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2800" dirty="0" smtClean="0">
                <a:latin typeface="+mj-lt"/>
              </a:rPr>
              <a:t> Intentional reverie is the experience of intended enjoyable internal thought in the absence of external stimulation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Although possibly beneficial, it appears to be surprisingly difficult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smtClean="0">
                <a:latin typeface="+mj-lt"/>
              </a:rPr>
              <a:t>Experimental studies (Wilson et al., 2014)  </a:t>
            </a:r>
            <a:r>
              <a:rPr lang="en-US" sz="2800" dirty="0">
                <a:latin typeface="+mj-lt"/>
              </a:rPr>
              <a:t>suggest that many people do not enjoy intentional thinking and may prefer even negative external </a:t>
            </a:r>
            <a:r>
              <a:rPr lang="en-US" sz="2800" dirty="0" smtClean="0">
                <a:latin typeface="+mj-lt"/>
              </a:rPr>
              <a:t>stimulation (e.g., electric shock) </a:t>
            </a:r>
            <a:r>
              <a:rPr lang="en-US" sz="2800" dirty="0">
                <a:latin typeface="+mj-lt"/>
              </a:rPr>
              <a:t>to being alone with their </a:t>
            </a:r>
            <a:r>
              <a:rPr lang="en-US" sz="2800" dirty="0" smtClean="0">
                <a:latin typeface="+mj-lt"/>
              </a:rPr>
              <a:t>thoughts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It is unclear whether and to what extent people engage in intentional reverie in everyday life, and whether people enjoy entertaining themselves with their thoughts if they choose to do so.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2800" dirty="0" smtClean="0">
                <a:latin typeface="+mj-lt"/>
              </a:rPr>
              <a:t>The present study used experience sampling via cell phone to sample participants’ thoughts over a 7-day period, gathering ratings of thought category, attention, intentionality, desirability, and mood</a:t>
            </a:r>
          </a:p>
          <a:p>
            <a:pPr>
              <a:buFontTx/>
              <a:buChar char="•"/>
            </a:pPr>
            <a:endParaRPr lang="en-US" sz="2800" dirty="0" smtClean="0">
              <a:latin typeface="+mj-lt"/>
            </a:endParaRPr>
          </a:p>
          <a:p>
            <a:r>
              <a:rPr lang="en-US" sz="2800" u="sng" dirty="0" smtClean="0">
                <a:latin typeface="+mj-lt"/>
              </a:rPr>
              <a:t>Questions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b="1" dirty="0" smtClean="0">
                <a:latin typeface="+mj-lt"/>
              </a:rPr>
              <a:t> Do people entertain themselves with their thoughts  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(i.e.., experience intentional reverie) in everyday life?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b="1" dirty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Is intentional reverie pleasant?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b="1" dirty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In what settings is intentional reverie most common? </a:t>
            </a:r>
            <a:r>
              <a:rPr lang="en-US" sz="2800" b="1" dirty="0" smtClean="0">
                <a:latin typeface="Times New Roman" charset="0"/>
              </a:rPr>
              <a:t>	</a:t>
            </a:r>
            <a:endParaRPr lang="en-US" sz="2800" b="1" strike="sngStrike" dirty="0">
              <a:latin typeface="Times New Roman" charset="0"/>
            </a:endParaRP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12275457" y="6950966"/>
            <a:ext cx="18973800" cy="10858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914400" tIns="457200" rIns="914400" bIns="914400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800" b="1" dirty="0" smtClean="0">
                <a:solidFill>
                  <a:srgbClr val="000000"/>
                </a:solidFill>
                <a:latin typeface="+mn-lt"/>
              </a:rPr>
              <a:t>Intentional Reverie</a:t>
            </a:r>
            <a:endParaRPr lang="en-US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1495427" y="4302034"/>
            <a:ext cx="4088674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tIns="274320" rIns="274320" bIns="27432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/>
              <a:t>Erin</a:t>
            </a:r>
            <a:r>
              <a:rPr lang="en-US" sz="6000" b="1" dirty="0" smtClean="0"/>
              <a:t> C. </a:t>
            </a:r>
            <a:r>
              <a:rPr lang="en-US" sz="6000" b="1" dirty="0" smtClean="0"/>
              <a:t>Westgate, </a:t>
            </a:r>
            <a:r>
              <a:rPr lang="en-US" sz="6000" b="1" dirty="0" smtClean="0"/>
              <a:t>Timothy D. </a:t>
            </a:r>
            <a:r>
              <a:rPr lang="en-US" sz="6000" b="1" dirty="0" smtClean="0"/>
              <a:t>Wilson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4800" dirty="0" smtClean="0"/>
              <a:t>University </a:t>
            </a:r>
            <a:r>
              <a:rPr lang="en-US" sz="4800" dirty="0" smtClean="0"/>
              <a:t>of Virginia</a:t>
            </a:r>
            <a:endParaRPr lang="en-US" sz="4800" dirty="0"/>
          </a:p>
        </p:txBody>
      </p:sp>
      <p:sp>
        <p:nvSpPr>
          <p:cNvPr id="15373" name="Rectangle 180"/>
          <p:cNvSpPr>
            <a:spLocks noChangeArrowheads="1"/>
          </p:cNvSpPr>
          <p:nvPr/>
        </p:nvSpPr>
        <p:spPr bwMode="auto">
          <a:xfrm>
            <a:off x="1" y="-603376"/>
            <a:ext cx="43891199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sz="95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9500" dirty="0" smtClean="0">
                <a:solidFill>
                  <a:schemeClr val="bg1">
                    <a:lumMod val="95000"/>
                  </a:schemeClr>
                </a:solidFill>
              </a:rPr>
              <a:t>Do People Enjoy Thinking?</a:t>
            </a:r>
          </a:p>
          <a:p>
            <a:pPr algn="ctr"/>
            <a:r>
              <a:rPr lang="en-US" sz="8000" dirty="0" smtClean="0">
                <a:solidFill>
                  <a:schemeClr val="bg1">
                    <a:lumMod val="95000"/>
                  </a:schemeClr>
                </a:solidFill>
              </a:rPr>
              <a:t>Intentional Reverie is Real but Rare</a:t>
            </a:r>
          </a:p>
          <a:p>
            <a:pPr algn="ctr"/>
            <a:endParaRPr lang="en-US"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378" name="Text Box 23"/>
          <p:cNvSpPr txBox="1">
            <a:spLocks noChangeArrowheads="1"/>
          </p:cNvSpPr>
          <p:nvPr/>
        </p:nvSpPr>
        <p:spPr bwMode="auto">
          <a:xfrm>
            <a:off x="30665189" y="8197911"/>
            <a:ext cx="1476332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000" b="1" dirty="0" smtClean="0">
                <a:latin typeface="Times New Roman" charset="0"/>
              </a:rPr>
              <a:t>Thought Settings</a:t>
            </a:r>
            <a:endParaRPr lang="en-US" sz="4000" b="1" dirty="0">
              <a:latin typeface="Times New Roman" charset="0"/>
            </a:endParaRPr>
          </a:p>
        </p:txBody>
      </p:sp>
      <p:sp>
        <p:nvSpPr>
          <p:cNvPr id="15380" name="Text Box 23"/>
          <p:cNvSpPr txBox="1">
            <a:spLocks noChangeArrowheads="1"/>
          </p:cNvSpPr>
          <p:nvPr/>
        </p:nvSpPr>
        <p:spPr bwMode="auto">
          <a:xfrm>
            <a:off x="22250400" y="21493348"/>
            <a:ext cx="9906000" cy="112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charset="0"/>
              </a:rPr>
              <a:t>				  Mood</a:t>
            </a:r>
          </a:p>
          <a:p>
            <a:pPr algn="ctr" eaLnBrk="1" hangingPunct="1"/>
            <a:endParaRPr lang="en-US" sz="4000" b="1" dirty="0" smtClean="0">
              <a:latin typeface="Times New Roman" charset="0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3400" dirty="0" smtClean="0">
                <a:latin typeface="+mj-lt"/>
                <a:cs typeface="Helvetica"/>
              </a:rPr>
              <a:t>Intentional reverie (internally focused intended desired thought) was associated with neutral to mildly positive moods. However, spontaneous reverie (and desired external thoughts) were associated with even more positive </a:t>
            </a:r>
            <a:r>
              <a:rPr lang="en-US" sz="3400" dirty="0" smtClean="0">
                <a:latin typeface="+mj-lt"/>
                <a:cs typeface="Helvetica"/>
              </a:rPr>
              <a:t>moods,</a:t>
            </a:r>
            <a:r>
              <a:rPr lang="en-US" sz="3400" dirty="0" smtClean="0">
                <a:latin typeface="+mj-lt"/>
                <a:cs typeface="Helvetica"/>
              </a:rPr>
              <a:t> </a:t>
            </a:r>
            <a:r>
              <a:rPr lang="en-US" sz="3400" dirty="0">
                <a:latin typeface="+mj-lt"/>
                <a:cs typeface="Helvetica"/>
              </a:rPr>
              <a:t>b = .01 , t(2605.23) = 2.09, p = .036. </a:t>
            </a:r>
            <a:endParaRPr lang="en-US" sz="3400" dirty="0" smtClean="0">
              <a:latin typeface="+mj-lt"/>
              <a:cs typeface="Helvetica"/>
            </a:endParaRPr>
          </a:p>
          <a:p>
            <a:pPr eaLnBrk="1" hangingPunct="1"/>
            <a:endParaRPr lang="en-US" sz="3400" dirty="0" smtClean="0">
              <a:latin typeface="+mj-lt"/>
              <a:cs typeface="Helvetica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3400" dirty="0">
                <a:latin typeface="+mj-lt"/>
                <a:cs typeface="Helvetica"/>
              </a:rPr>
              <a:t>P</a:t>
            </a:r>
            <a:r>
              <a:rPr lang="en-US" sz="3400" dirty="0" smtClean="0">
                <a:latin typeface="+mj-lt"/>
                <a:cs typeface="Helvetica"/>
              </a:rPr>
              <a:t>eople </a:t>
            </a:r>
            <a:r>
              <a:rPr lang="en-US" sz="3400" dirty="0">
                <a:latin typeface="+mj-lt"/>
                <a:cs typeface="Helvetica"/>
              </a:rPr>
              <a:t>were happier when their attention was directed towards the outside </a:t>
            </a:r>
            <a:r>
              <a:rPr lang="en-US" sz="3400" dirty="0">
                <a:latin typeface="+mj-lt"/>
              </a:rPr>
              <a:t>world rather than on their own internal thoughts, b</a:t>
            </a:r>
            <a:r>
              <a:rPr lang="en-US" sz="3400" i="1" dirty="0">
                <a:latin typeface="+mj-lt"/>
              </a:rPr>
              <a:t> = </a:t>
            </a:r>
            <a:r>
              <a:rPr lang="en-US" sz="3400" dirty="0">
                <a:latin typeface="+mj-lt"/>
              </a:rPr>
              <a:t>.09</a:t>
            </a:r>
            <a:r>
              <a:rPr lang="en-US" sz="3400" i="1" dirty="0">
                <a:latin typeface="+mj-lt"/>
              </a:rPr>
              <a:t>,</a:t>
            </a:r>
            <a:r>
              <a:rPr lang="en-US" sz="3400" dirty="0">
                <a:latin typeface="+mj-lt"/>
              </a:rPr>
              <a:t> t(2637.11) = 3.54, p &lt; .001. </a:t>
            </a:r>
            <a:endParaRPr lang="en-US" sz="3400" dirty="0" smtClean="0">
              <a:latin typeface="+mj-lt"/>
            </a:endParaRPr>
          </a:p>
          <a:p>
            <a:pPr eaLnBrk="1" hangingPunct="1"/>
            <a:endParaRPr lang="en-US" sz="3400" dirty="0" smtClean="0">
              <a:latin typeface="+mj-lt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3400" dirty="0">
                <a:latin typeface="+mj-lt"/>
              </a:rPr>
              <a:t>Future-oriented thought was associated with more positive moods, b</a:t>
            </a:r>
            <a:r>
              <a:rPr lang="en-US" sz="3400" i="1" dirty="0">
                <a:latin typeface="+mj-lt"/>
              </a:rPr>
              <a:t> = </a:t>
            </a:r>
            <a:r>
              <a:rPr lang="en-US" sz="3400" dirty="0">
                <a:latin typeface="+mj-lt"/>
              </a:rPr>
              <a:t>.10</a:t>
            </a:r>
            <a:r>
              <a:rPr lang="en-US" sz="3400" i="1" dirty="0">
                <a:latin typeface="+mj-lt"/>
              </a:rPr>
              <a:t>,</a:t>
            </a:r>
            <a:r>
              <a:rPr lang="en-US" sz="3400" dirty="0">
                <a:latin typeface="+mj-lt"/>
              </a:rPr>
              <a:t> t(2688.27) = 4.16, p &lt; .001. </a:t>
            </a:r>
            <a:endParaRPr lang="en-US" sz="3400" dirty="0" smtClean="0">
              <a:latin typeface="+mj-lt"/>
            </a:endParaRPr>
          </a:p>
          <a:p>
            <a:pPr eaLnBrk="1" hangingPunct="1"/>
            <a:endParaRPr lang="en-US" sz="3400" dirty="0" smtClean="0">
              <a:latin typeface="+mj-lt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3400" dirty="0">
                <a:latin typeface="+mj-lt"/>
              </a:rPr>
              <a:t>P</a:t>
            </a:r>
            <a:r>
              <a:rPr lang="en-US" sz="3400" dirty="0" smtClean="0">
                <a:latin typeface="+mj-lt"/>
              </a:rPr>
              <a:t>eople </a:t>
            </a:r>
            <a:r>
              <a:rPr lang="en-US" sz="3400" dirty="0">
                <a:latin typeface="+mj-lt"/>
              </a:rPr>
              <a:t>reported the most positive moods when engaged in socializing, relaxing, or leisure, b</a:t>
            </a:r>
            <a:r>
              <a:rPr lang="en-US" sz="3400" i="1" dirty="0">
                <a:latin typeface="+mj-lt"/>
              </a:rPr>
              <a:t> = </a:t>
            </a:r>
            <a:r>
              <a:rPr lang="en-US" sz="3400" dirty="0">
                <a:latin typeface="+mj-lt"/>
              </a:rPr>
              <a:t>.22</a:t>
            </a:r>
            <a:r>
              <a:rPr lang="en-US" sz="3400" i="1" dirty="0">
                <a:latin typeface="+mj-lt"/>
              </a:rPr>
              <a:t>,</a:t>
            </a:r>
            <a:r>
              <a:rPr lang="en-US" sz="3400" dirty="0">
                <a:latin typeface="+mj-lt"/>
              </a:rPr>
              <a:t> t(2640.28) = -4.09, p &lt; .001</a:t>
            </a:r>
            <a:r>
              <a:rPr lang="en-US" sz="3400" dirty="0">
                <a:latin typeface="+mj-lt"/>
              </a:rPr>
              <a:t> </a:t>
            </a:r>
          </a:p>
          <a:p>
            <a:pPr marL="457200" indent="-457200" eaLnBrk="1" hangingPunct="1">
              <a:buFont typeface="Arial"/>
              <a:buChar char="•"/>
            </a:pPr>
            <a:endParaRPr lang="en-US" sz="2800" dirty="0" smtClean="0">
              <a:latin typeface="+mj-lt"/>
            </a:endParaRPr>
          </a:p>
        </p:txBody>
      </p:sp>
      <p:sp>
        <p:nvSpPr>
          <p:cNvPr id="15382" name="Text Box 7"/>
          <p:cNvSpPr txBox="1">
            <a:spLocks noChangeArrowheads="1"/>
          </p:cNvSpPr>
          <p:nvPr/>
        </p:nvSpPr>
        <p:spPr bwMode="auto">
          <a:xfrm>
            <a:off x="2724869" y="18350766"/>
            <a:ext cx="4915287" cy="9783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914400" tIns="457200" rIns="914400" bIns="914400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latin typeface="+mn-lt"/>
              </a:rPr>
              <a:t>Methods</a:t>
            </a:r>
            <a:endParaRPr lang="en-US" sz="2800" dirty="0">
              <a:latin typeface="+mn-lt"/>
            </a:endParaRPr>
          </a:p>
        </p:txBody>
      </p:sp>
      <p:sp>
        <p:nvSpPr>
          <p:cNvPr id="18535" name="Line 103"/>
          <p:cNvSpPr>
            <a:spLocks noChangeShapeType="1"/>
          </p:cNvSpPr>
          <p:nvPr/>
        </p:nvSpPr>
        <p:spPr bwMode="auto">
          <a:xfrm flipV="1">
            <a:off x="15174711" y="8182511"/>
            <a:ext cx="130964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8537" name="Line 105"/>
          <p:cNvSpPr>
            <a:spLocks noChangeShapeType="1"/>
          </p:cNvSpPr>
          <p:nvPr/>
        </p:nvSpPr>
        <p:spPr bwMode="auto">
          <a:xfrm>
            <a:off x="3140466" y="8230212"/>
            <a:ext cx="39555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5388" name="Text Box 15"/>
          <p:cNvSpPr txBox="1">
            <a:spLocks noChangeArrowheads="1"/>
          </p:cNvSpPr>
          <p:nvPr/>
        </p:nvSpPr>
        <p:spPr bwMode="auto">
          <a:xfrm>
            <a:off x="33070801" y="29667200"/>
            <a:ext cx="10820401" cy="355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914400" tIns="457200" rIns="914400" bIns="914400"/>
          <a:lstStyle>
            <a:lvl1pPr marL="500063" indent="-500063"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+mn-lt"/>
              </a:rPr>
              <a:t>References</a:t>
            </a:r>
            <a:endParaRPr lang="en-US" sz="2400" dirty="0" smtClean="0">
              <a:latin typeface="+mj-lt"/>
            </a:endParaRPr>
          </a:p>
          <a:p>
            <a:pPr>
              <a:buAutoNum type="arabicPeriod"/>
            </a:pPr>
            <a:r>
              <a:rPr lang="en-US" sz="2400" dirty="0" smtClean="0">
                <a:latin typeface="+mj-lt"/>
              </a:rPr>
              <a:t>Wilson</a:t>
            </a:r>
            <a:r>
              <a:rPr lang="en-US" sz="2400" dirty="0">
                <a:latin typeface="+mj-lt"/>
              </a:rPr>
              <a:t>, T.D., </a:t>
            </a:r>
            <a:r>
              <a:rPr lang="en-US" sz="2400" dirty="0" err="1">
                <a:latin typeface="+mj-lt"/>
              </a:rPr>
              <a:t>Reinhard</a:t>
            </a:r>
            <a:r>
              <a:rPr lang="en-US" sz="2400" dirty="0">
                <a:latin typeface="+mj-lt"/>
              </a:rPr>
              <a:t>, D., Westgate, E., Gilbert, D., </a:t>
            </a:r>
            <a:r>
              <a:rPr lang="en-US" sz="2400" dirty="0" err="1">
                <a:latin typeface="+mj-lt"/>
              </a:rPr>
              <a:t>Ellerbeck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>
                <a:latin typeface="+mj-lt"/>
              </a:rPr>
              <a:t>N., Hahn, C., Brown, C., &amp; </a:t>
            </a:r>
            <a:r>
              <a:rPr lang="en-US" sz="2400" dirty="0" err="1">
                <a:latin typeface="+mj-lt"/>
              </a:rPr>
              <a:t>Shaked</a:t>
            </a:r>
            <a:r>
              <a:rPr lang="en-US" sz="2400" dirty="0">
                <a:latin typeface="+mj-lt"/>
              </a:rPr>
              <a:t>, A</a:t>
            </a:r>
            <a:r>
              <a:rPr lang="en-US" sz="2400" dirty="0" smtClean="0">
                <a:latin typeface="+mj-lt"/>
              </a:rPr>
              <a:t>. (2014).  </a:t>
            </a:r>
            <a:r>
              <a:rPr lang="en-US" sz="2400" dirty="0">
                <a:latin typeface="+mj-lt"/>
              </a:rPr>
              <a:t>Just Think: The Challenges of the Mind at Play. </a:t>
            </a:r>
            <a:r>
              <a:rPr lang="en-US" sz="2400" i="1" dirty="0" smtClean="0">
                <a:latin typeface="+mj-lt"/>
              </a:rPr>
              <a:t>Science, 345</a:t>
            </a:r>
            <a:r>
              <a:rPr lang="en-US" sz="2400" dirty="0" smtClean="0">
                <a:latin typeface="+mj-lt"/>
              </a:rPr>
              <a:t>, 75-77. </a:t>
            </a:r>
            <a:endParaRPr lang="en-US" sz="2400" dirty="0">
              <a:latin typeface="+mj-lt"/>
            </a:endParaRPr>
          </a:p>
          <a:p>
            <a:pPr algn="r" eaLnBrk="1" hangingPunct="1">
              <a:spcBef>
                <a:spcPct val="10000"/>
              </a:spcBef>
            </a:pPr>
            <a:r>
              <a:rPr lang="en-US" sz="2000" dirty="0" smtClean="0">
                <a:latin typeface="Times New Roman" charset="0"/>
                <a:cs typeface="Times New Roman" charset="0"/>
              </a:rPr>
              <a:t>.</a:t>
            </a:r>
          </a:p>
          <a:p>
            <a:pPr algn="r" eaLnBrk="1" hangingPunct="1">
              <a:spcBef>
                <a:spcPct val="10000"/>
              </a:spcBef>
            </a:pPr>
            <a:r>
              <a:rPr lang="en-US" sz="2000" dirty="0" smtClean="0">
                <a:latin typeface="Times New Roman" charset="0"/>
                <a:cs typeface="Times New Roman" charset="0"/>
              </a:rPr>
              <a:t>Questions? Contact: Erin Westgate, ecw4za@virginia.edu</a:t>
            </a:r>
            <a:endParaRPr lang="en-US" sz="2000" dirty="0">
              <a:latin typeface="Times New Roman" charset="0"/>
              <a:cs typeface="Times New Roman" charset="0"/>
            </a:endParaRPr>
          </a:p>
        </p:txBody>
      </p:sp>
      <p:sp>
        <p:nvSpPr>
          <p:cNvPr id="46" name="Line 105"/>
          <p:cNvSpPr>
            <a:spLocks noChangeShapeType="1"/>
          </p:cNvSpPr>
          <p:nvPr/>
        </p:nvSpPr>
        <p:spPr bwMode="auto">
          <a:xfrm>
            <a:off x="35971229" y="21148983"/>
            <a:ext cx="39555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1551436"/>
            <a:ext cx="10261600" cy="60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2800" b="1" dirty="0" smtClean="0">
                <a:latin typeface="Times New Roman" charset="0"/>
              </a:rPr>
              <a:t>Procedure</a:t>
            </a:r>
            <a:endParaRPr lang="en-US" sz="2800" b="1" dirty="0">
              <a:latin typeface="Times New Roman" charset="0"/>
            </a:endParaRP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i="1" dirty="0">
                <a:latin typeface="Times New Roman" charset="0"/>
              </a:rPr>
              <a:t> </a:t>
            </a:r>
            <a:r>
              <a:rPr lang="en-US" sz="2800" i="1" dirty="0" smtClean="0">
                <a:latin typeface="Times New Roman" charset="0"/>
              </a:rPr>
              <a:t>Training Phase (In the lab)</a:t>
            </a:r>
          </a:p>
          <a:p>
            <a:pPr lvl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i="1" dirty="0">
                <a:latin typeface="Times New Roman" charset="0"/>
              </a:rPr>
              <a:t> </a:t>
            </a:r>
            <a:r>
              <a:rPr lang="en-US" sz="2800" dirty="0" smtClean="0">
                <a:latin typeface="Times New Roman" charset="0"/>
              </a:rPr>
              <a:t>Received instruction in thought categories and completed verbal quiz and practice session on smartphone</a:t>
            </a:r>
          </a:p>
          <a:p>
            <a:pPr lvl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i="1" dirty="0">
                <a:latin typeface="Times New Roman" charset="0"/>
              </a:rPr>
              <a:t> </a:t>
            </a:r>
            <a:r>
              <a:rPr lang="en-US" sz="2800" dirty="0" smtClean="0">
                <a:latin typeface="Times New Roman" charset="0"/>
              </a:rPr>
              <a:t>Completed individual difference measures</a:t>
            </a: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i="1" dirty="0">
                <a:latin typeface="Times New Roman" charset="0"/>
              </a:rPr>
              <a:t> </a:t>
            </a:r>
            <a:r>
              <a:rPr lang="en-US" sz="2800" i="1" dirty="0" smtClean="0">
                <a:latin typeface="Times New Roman" charset="0"/>
              </a:rPr>
              <a:t>Thought Sampling (7 days, via smartphone)</a:t>
            </a:r>
          </a:p>
          <a:p>
            <a:pPr lvl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Times New Roman" charset="0"/>
              </a:rPr>
              <a:t> 7 days, 4 times a day between 10am and 10pm</a:t>
            </a:r>
          </a:p>
          <a:p>
            <a:pPr lvl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smtClean="0">
                <a:latin typeface="Times New Roman" charset="0"/>
              </a:rPr>
              <a:t>Categorized thoughts into one (or more) of 17 categories and answered eight questions about their thoughts, including intentionality, desirability, focus of attention (internal </a:t>
            </a:r>
            <a:r>
              <a:rPr lang="en-US" sz="2800" dirty="0" err="1" smtClean="0">
                <a:latin typeface="Times New Roman" charset="0"/>
              </a:rPr>
              <a:t>vs</a:t>
            </a:r>
            <a:r>
              <a:rPr lang="en-US" sz="2800" dirty="0" smtClean="0">
                <a:latin typeface="Times New Roman" charset="0"/>
              </a:rPr>
              <a:t> external), valence, mood, and current activity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9" name="Line 105"/>
          <p:cNvSpPr>
            <a:spLocks noChangeShapeType="1"/>
          </p:cNvSpPr>
          <p:nvPr/>
        </p:nvSpPr>
        <p:spPr bwMode="auto">
          <a:xfrm>
            <a:off x="3177408" y="19495709"/>
            <a:ext cx="39555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817153"/>
              </p:ext>
            </p:extLst>
          </p:nvPr>
        </p:nvGraphicFramePr>
        <p:xfrm>
          <a:off x="11328400" y="8432800"/>
          <a:ext cx="20726400" cy="134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" y="26695124"/>
            <a:ext cx="9046587" cy="2667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lIns="914400" tIns="457200" rIns="914400" bIns="914400"/>
          <a:lstStyle>
            <a:lvl1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2pPr>
            <a:lvl3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3pPr>
            <a:lvl4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4pPr>
            <a:lvl5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2800" b="1" dirty="0" smtClean="0">
                <a:latin typeface="Times New Roman" charset="0"/>
              </a:rPr>
              <a:t>Analyses</a:t>
            </a:r>
            <a:endParaRPr lang="en-US" sz="2800" b="1" dirty="0">
              <a:latin typeface="Times New Roman" charset="0"/>
            </a:endParaRPr>
          </a:p>
          <a:p>
            <a:pPr eaLnBrk="1" hangingPunct="1">
              <a:spcBef>
                <a:spcPct val="10000"/>
              </a:spcBef>
              <a:buFont typeface="Arial"/>
              <a:buChar char="•"/>
            </a:pPr>
            <a:r>
              <a:rPr lang="en-US" sz="2800" b="1" dirty="0">
                <a:latin typeface="Times New Roman" charset="0"/>
              </a:rPr>
              <a:t> </a:t>
            </a:r>
            <a:r>
              <a:rPr lang="en-US" sz="2800" b="1" dirty="0" smtClean="0">
                <a:latin typeface="Times New Roman" charset="0"/>
              </a:rPr>
              <a:t> </a:t>
            </a:r>
            <a:r>
              <a:rPr lang="en-US" sz="2800" dirty="0" smtClean="0">
                <a:latin typeface="Times New Roman" charset="0"/>
              </a:rPr>
              <a:t>Intentional reverie was defined as checking an internal thought category </a:t>
            </a:r>
            <a:r>
              <a:rPr lang="en-US" sz="2800" i="1" dirty="0" smtClean="0">
                <a:latin typeface="Times New Roman" charset="0"/>
              </a:rPr>
              <a:t>and </a:t>
            </a:r>
            <a:r>
              <a:rPr lang="en-US" sz="2800" dirty="0" smtClean="0">
                <a:latin typeface="Times New Roman" charset="0"/>
              </a:rPr>
              <a:t>focusing attention internally on one’s thoughts, wanting to be having those thoughts, and intending to have those thoughts</a:t>
            </a:r>
          </a:p>
          <a:p>
            <a:pPr eaLnBrk="1" hangingPunct="1">
              <a:spcBef>
                <a:spcPct val="10000"/>
              </a:spcBef>
              <a:buFont typeface="Arial"/>
              <a:buChar char="•"/>
            </a:pP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smtClean="0">
                <a:latin typeface="Times New Roman" charset="0"/>
              </a:rPr>
              <a:t>Mixed models were used to control for the random effect of participant</a:t>
            </a:r>
          </a:p>
          <a:p>
            <a:pPr eaLnBrk="1" hangingPunct="1">
              <a:spcBef>
                <a:spcPct val="10000"/>
              </a:spcBef>
              <a:buFont typeface="Arial"/>
              <a:buChar char="•"/>
            </a:pPr>
            <a:endParaRPr lang="en-US" sz="2800" b="1" dirty="0">
              <a:latin typeface="Times New Roman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sz="2800" b="1" dirty="0" smtClean="0">
                <a:latin typeface="Times New Roman" charset="0"/>
              </a:rPr>
              <a:t>Additional details </a:t>
            </a:r>
            <a:r>
              <a:rPr lang="en-US" sz="2800" dirty="0" smtClean="0">
                <a:latin typeface="Times New Roman" charset="0"/>
              </a:rPr>
              <a:t>on </a:t>
            </a:r>
            <a:r>
              <a:rPr lang="en-US" sz="2800" dirty="0" smtClean="0">
                <a:latin typeface="Times New Roman" charset="0"/>
              </a:rPr>
              <a:t>materials </a:t>
            </a:r>
            <a:r>
              <a:rPr lang="en-US" sz="2800" dirty="0" smtClean="0">
                <a:latin typeface="Times New Roman" charset="0"/>
              </a:rPr>
              <a:t>and analysis </a:t>
            </a:r>
            <a:r>
              <a:rPr lang="en-US" sz="2800" dirty="0" smtClean="0">
                <a:latin typeface="Times New Roman" charset="0"/>
              </a:rPr>
              <a:t>may </a:t>
            </a:r>
            <a:r>
              <a:rPr lang="en-US" sz="2800" dirty="0" smtClean="0">
                <a:latin typeface="Times New Roman" charset="0"/>
              </a:rPr>
              <a:t>be found </a:t>
            </a:r>
            <a:r>
              <a:rPr lang="en-US" sz="2800" dirty="0" smtClean="0">
                <a:latin typeface="Times New Roman" charset="0"/>
              </a:rPr>
              <a:t>at </a:t>
            </a:r>
            <a:r>
              <a:rPr lang="en-US" sz="2800" dirty="0" smtClean="0">
                <a:latin typeface="Times New Roman" charset="0"/>
              </a:rPr>
              <a:t>https</a:t>
            </a:r>
            <a:r>
              <a:rPr lang="en-US" sz="2800" dirty="0">
                <a:latin typeface="Times New Roman" charset="0"/>
              </a:rPr>
              <a:t>://</a:t>
            </a:r>
            <a:r>
              <a:rPr lang="en-US" sz="2800" dirty="0" err="1">
                <a:latin typeface="Times New Roman" charset="0"/>
              </a:rPr>
              <a:t>osf.io</a:t>
            </a:r>
            <a:r>
              <a:rPr lang="en-US" sz="2800" dirty="0">
                <a:latin typeface="Times New Roman" charset="0"/>
              </a:rPr>
              <a:t>/avu7r</a:t>
            </a:r>
            <a:r>
              <a:rPr lang="en-US" sz="2800" dirty="0" smtClean="0">
                <a:latin typeface="Times New Roman" charset="0"/>
              </a:rPr>
              <a:t>/</a:t>
            </a:r>
            <a:endParaRPr lang="en-US" sz="2800" b="1" dirty="0" smtClean="0">
              <a:latin typeface="Times New Roman" charset="0"/>
            </a:endParaRP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endParaRPr lang="en-US" sz="2800" dirty="0" smtClean="0">
              <a:latin typeface="Times New Roman" charset="0"/>
            </a:endParaRP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endParaRPr lang="en-US" sz="2800" i="1" dirty="0" smtClean="0">
              <a:latin typeface="Times New Roman" charset="0"/>
            </a:endParaRPr>
          </a:p>
          <a:p>
            <a:pPr eaLnBrk="1" hangingPunct="1">
              <a:spcBef>
                <a:spcPct val="10000"/>
              </a:spcBef>
              <a:spcAft>
                <a:spcPts val="600"/>
              </a:spcAft>
              <a:buFont typeface="Arial"/>
              <a:buChar char="•"/>
            </a:pPr>
            <a:endParaRPr lang="en-US" sz="2800" i="1" dirty="0" smtClean="0">
              <a:latin typeface="Times New Roman" charset="0"/>
            </a:endParaRPr>
          </a:p>
          <a:p>
            <a:pPr eaLnBrk="1" hangingPunct="1">
              <a:spcBef>
                <a:spcPct val="10000"/>
              </a:spcBef>
              <a:buFont typeface="Arial" charset="0"/>
              <a:buNone/>
            </a:pPr>
            <a:r>
              <a:rPr lang="en-US" sz="2800" i="1" dirty="0" smtClean="0">
                <a:latin typeface="Times New Roman" charset="0"/>
              </a:rPr>
              <a:t> </a:t>
            </a:r>
          </a:p>
          <a:p>
            <a:pPr eaLnBrk="1" hangingPunct="1">
              <a:spcBef>
                <a:spcPct val="10000"/>
              </a:spcBef>
              <a:spcAft>
                <a:spcPts val="600"/>
              </a:spcAft>
            </a:pPr>
            <a:endParaRPr lang="en-US" sz="2800" i="1" dirty="0">
              <a:latin typeface="Times New Roman" charset="0"/>
            </a:endParaRPr>
          </a:p>
        </p:txBody>
      </p:sp>
      <p:pic>
        <p:nvPicPr>
          <p:cNvPr id="5" name="Picture 4" descr="Toothbrush-and-Toothpast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200" y="17606772"/>
            <a:ext cx="2540000" cy="2540000"/>
          </a:xfrm>
          <a:prstGeom prst="rect">
            <a:avLst/>
          </a:prstGeom>
          <a:ln w="3175" cmpd="sng">
            <a:solidFill>
              <a:srgbClr val="293968"/>
            </a:solidFill>
          </a:ln>
        </p:spPr>
      </p:pic>
      <p:pic>
        <p:nvPicPr>
          <p:cNvPr id="8" name="Picture 7" descr="soccer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201" y="17632745"/>
            <a:ext cx="2489200" cy="2540043"/>
          </a:xfrm>
          <a:prstGeom prst="rect">
            <a:avLst/>
          </a:prstGeom>
          <a:ln>
            <a:solidFill>
              <a:srgbClr val="293968"/>
            </a:solidFill>
          </a:ln>
        </p:spPr>
      </p:pic>
      <p:pic>
        <p:nvPicPr>
          <p:cNvPr id="9" name="Picture 8" descr="photo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600" y="17653000"/>
            <a:ext cx="2438400" cy="2438400"/>
          </a:xfrm>
          <a:prstGeom prst="rect">
            <a:avLst/>
          </a:prstGeom>
          <a:ln>
            <a:solidFill>
              <a:srgbClr val="293968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11759</TotalTime>
  <Words>578</Words>
  <Application>Microsoft Macintosh PowerPoint</Application>
  <PresentationFormat>Custom</PresentationFormat>
  <Paragraphs>89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Default Design</vt:lpstr>
      <vt:lpstr>Document</vt:lpstr>
      <vt:lpstr>Microsoft Word Document</vt:lpstr>
      <vt:lpstr>PowerPoint Presentation</vt:lpstr>
    </vt:vector>
  </TitlesOfParts>
  <Company>Swarthmore College</Company>
  <LinksUpToDate>false</LinksUpToDate>
  <SharedDoc>false</SharedDoc>
  <HyperlinkBase>http://www.swarthmore.edu/NatSci/cpurrin1/posteradvice.htm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scientific posters (Swarthmore College)</dc:title>
  <dc:creator>Colin Purrington</dc:creator>
  <dc:description>Suggestions and gripes to: cpurrin1@swarthmore.edu</dc:description>
  <cp:lastModifiedBy>Erin Westgate</cp:lastModifiedBy>
  <cp:revision>587</cp:revision>
  <cp:lastPrinted>2015-02-19T22:49:15Z</cp:lastPrinted>
  <dcterms:created xsi:type="dcterms:W3CDTF">2013-01-14T16:25:32Z</dcterms:created>
  <dcterms:modified xsi:type="dcterms:W3CDTF">2015-02-19T22:50:58Z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